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9" r:id="rId2"/>
    <p:sldId id="284" r:id="rId3"/>
    <p:sldId id="261" r:id="rId4"/>
    <p:sldId id="262" r:id="rId5"/>
    <p:sldId id="280" r:id="rId6"/>
    <p:sldId id="281" r:id="rId7"/>
    <p:sldId id="263" r:id="rId8"/>
    <p:sldId id="260" r:id="rId9"/>
    <p:sldId id="264" r:id="rId10"/>
    <p:sldId id="265" r:id="rId11"/>
    <p:sldId id="266" r:id="rId12"/>
    <p:sldId id="267" r:id="rId13"/>
    <p:sldId id="269" r:id="rId14"/>
    <p:sldId id="283" r:id="rId15"/>
    <p:sldId id="282" r:id="rId16"/>
    <p:sldId id="270" r:id="rId17"/>
    <p:sldId id="274" r:id="rId18"/>
    <p:sldId id="268" r:id="rId19"/>
    <p:sldId id="273" r:id="rId20"/>
    <p:sldId id="275" r:id="rId21"/>
    <p:sldId id="271" r:id="rId22"/>
    <p:sldId id="276" r:id="rId23"/>
    <p:sldId id="272" r:id="rId24"/>
    <p:sldId id="278" r:id="rId25"/>
    <p:sldId id="286" r:id="rId26"/>
    <p:sldId id="287" r:id="rId27"/>
    <p:sldId id="288" r:id="rId28"/>
    <p:sldId id="289" r:id="rId29"/>
    <p:sldId id="279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B2C61-7E76-419C-BFFB-9440E5126A38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11792-7533-4567-ACC3-E565041BE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A21E976-A3BF-4D01-A9C5-228B8AFE101E}" type="slidenum">
              <a:rPr lang="ru-RU"/>
              <a:pPr/>
              <a:t>25</a:t>
            </a:fld>
            <a:endParaRPr lang="ru-RU"/>
          </a:p>
        </p:txBody>
      </p:sp>
      <p:sp>
        <p:nvSpPr>
          <p:cNvPr id="71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9DB516D-4CD6-4264-9E02-A7FD91D610D6}" type="slidenum">
              <a:rPr lang="ru-RU"/>
              <a:pPr/>
              <a:t>26</a:t>
            </a:fld>
            <a:endParaRPr lang="ru-RU"/>
          </a:p>
        </p:txBody>
      </p:sp>
      <p:sp>
        <p:nvSpPr>
          <p:cNvPr id="8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DB777-FD33-4DCB-AA02-5734D5CC1742}" type="slidenum">
              <a:rPr lang="ru-RU"/>
              <a:pPr/>
              <a:t>27</a:t>
            </a:fld>
            <a:endParaRPr lang="ru-RU"/>
          </a:p>
        </p:txBody>
      </p:sp>
      <p:sp>
        <p:nvSpPr>
          <p:cNvPr id="92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795AE2-12F9-4CB6-8C71-25E952E4E366}" type="slidenum">
              <a:rPr lang="ru-RU"/>
              <a:pPr/>
              <a:t>28</a:t>
            </a:fld>
            <a:endParaRPr lang="ru-RU"/>
          </a:p>
        </p:txBody>
      </p:sp>
      <p:sp>
        <p:nvSpPr>
          <p:cNvPr id="102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0" y="6247376"/>
            <a:ext cx="2897280" cy="47093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fld id="{9EB5EFEA-EDC5-4EAD-9271-E5C67CD724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0BD7B-C3CD-4BEE-8CFD-1546E55FFFB9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4AACE-7149-4A11-BE87-F3BD9E36F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8;&#1089;&#1082;&#1086;&#1081;%20&#1087;&#1091;&#1090;&#1100;%20&#1074;%20&#1048;&#1085;&#1076;&#1080;&#1102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s_gfeGqctZQ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8;&#1086;&#1076;&#1085;&#1099;&#1077;%20&#1079;&#1086;&#1085;&#1099;%20&#1084;&#1080;&#1088;&#1072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87;&#1091;&#1090;&#1100;%20&#1074;%20&#1080;&#1085;&#1076;&#1080;&#1102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40;&#1074;&#1089;&#1090;&#1088;&#1072;&#1083;&#1080;&#1103;.%20&#1060;&#1080;&#1079;&#1080;&#1082;&#1086;-&#1075;&#1077;&#1086;&#1075;&#1088;&#1072;&#1092;&#1080;&#1095;&#1077;&#1089;&#1082;&#1086;&#1077;%20%20&#1087;&#1086;&#1083;&#1086;&#1078;&#1077;&#1085;&#1080;&#1077;.%20%20&#1048;&#1089;&#1090;&#1086;&#1088;&#1080;&#1103;%20&#1080;&#1089;&#1089;&#1083;&#1077;&#1076;&#1086;&#1074;&#1072;&#1085;&#1080;&#1103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6;&#1088;&#1084;&#1072;%20&#1080;%20&#1088;&#1072;&#1079;&#1084;&#1077;&#1088;%20&#1047;&#1077;&#1084;&#1083;&#1080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lobus1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Круглая лента лицом вниз 6"/>
          <p:cNvSpPr/>
          <p:nvPr/>
        </p:nvSpPr>
        <p:spPr>
          <a:xfrm>
            <a:off x="2214546" y="3929066"/>
            <a:ext cx="6715172" cy="2286016"/>
          </a:xfrm>
          <a:prstGeom prst="ellipseRibbon">
            <a:avLst>
              <a:gd name="adj1" fmla="val 25615"/>
              <a:gd name="adj2" fmla="val 75000"/>
              <a:gd name="adj3" fmla="val 16808"/>
            </a:avLst>
          </a:prstGeom>
          <a:solidFill>
            <a:schemeClr val="bg1">
              <a:alpha val="65000"/>
            </a:schemeClr>
          </a:solidFill>
          <a:ln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357166"/>
            <a:ext cx="8286808" cy="2643206"/>
          </a:xfrm>
          <a:prstGeom prst="roundRect">
            <a:avLst>
              <a:gd name="adj" fmla="val 46513"/>
            </a:avLst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2069"/>
            <a:ext cx="7786742" cy="267788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Системно-деятельностный</a:t>
            </a:r>
            <a:r>
              <a:rPr lang="ru-RU" b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подход в изучении географии посредством современных образовательных технологий</a:t>
            </a:r>
            <a:endParaRPr lang="ru-RU" b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4429132"/>
            <a:ext cx="5786478" cy="188030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</a:pP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«Единственный путь, ведущий к знаниям, - это деятельность»</a:t>
            </a:r>
          </a:p>
          <a:p>
            <a:pPr>
              <a:lnSpc>
                <a:spcPct val="17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Бернард Шоу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75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9. Ожидаемые </a:t>
            </a:r>
            <a:r>
              <a:rPr lang="ru-RU" sz="3200" b="1" dirty="0">
                <a:latin typeface="Cambria Math" pitchFamily="18" charset="0"/>
                <a:ea typeface="Cambria Math" pitchFamily="18" charset="0"/>
              </a:rPr>
              <a:t>результаты реализации проекта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dirty="0">
                <a:latin typeface="Cambria Math" pitchFamily="18" charset="0"/>
                <a:ea typeface="Cambria Math" pitchFamily="18" charset="0"/>
              </a:rPr>
              <a:t>1. </a:t>
            </a:r>
            <a:r>
              <a:rPr lang="ru-RU" sz="3000" dirty="0" err="1">
                <a:latin typeface="Cambria Math" pitchFamily="18" charset="0"/>
                <a:ea typeface="Cambria Math" pitchFamily="18" charset="0"/>
              </a:rPr>
              <a:t>Системно-деятельностный</a:t>
            </a:r>
            <a:r>
              <a:rPr lang="ru-RU" sz="3000" dirty="0">
                <a:latin typeface="Cambria Math" pitchFamily="18" charset="0"/>
                <a:ea typeface="Cambria Math" pitchFamily="18" charset="0"/>
              </a:rPr>
              <a:t> подход позволяет развить у учащихся коммуникативные компетенции и повысить мотивацию в изучении географии, сформировать активную жизненную позицию и гражданственность.</a:t>
            </a:r>
          </a:p>
          <a:p>
            <a:pPr>
              <a:buNone/>
            </a:pPr>
            <a:r>
              <a:rPr lang="ru-RU" sz="3000" dirty="0">
                <a:latin typeface="Cambria Math" pitchFamily="18" charset="0"/>
                <a:ea typeface="Cambria Math" pitchFamily="18" charset="0"/>
              </a:rPr>
              <a:t>2. Формирование конкурентоспособной, саморазвивающейся личности ребенка на основе гражданско-патриотических, социально-нравственных ценностей.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5"/>
            <a:ext cx="8229600" cy="478634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000" dirty="0">
                <a:latin typeface="Cambria Math" pitchFamily="18" charset="0"/>
                <a:ea typeface="Cambria Math" pitchFamily="18" charset="0"/>
              </a:rPr>
              <a:t>3.  Данные технологические карты помогут учителю географии применить инновационный метод </a:t>
            </a:r>
            <a:r>
              <a:rPr lang="ru-RU" sz="3000" dirty="0" err="1">
                <a:latin typeface="Cambria Math" pitchFamily="18" charset="0"/>
                <a:ea typeface="Cambria Math" pitchFamily="18" charset="0"/>
              </a:rPr>
              <a:t>системно-деятельностного</a:t>
            </a:r>
            <a:r>
              <a:rPr lang="ru-RU" sz="3000" dirty="0">
                <a:latin typeface="Cambria Math" pitchFamily="18" charset="0"/>
                <a:ea typeface="Cambria Math" pitchFamily="18" charset="0"/>
              </a:rPr>
              <a:t> подхода на каждом  этапе урока. </a:t>
            </a:r>
          </a:p>
          <a:p>
            <a:pPr>
              <a:buNone/>
            </a:pPr>
            <a:r>
              <a:rPr lang="ru-RU" sz="3000" dirty="0">
                <a:latin typeface="Cambria Math" pitchFamily="18" charset="0"/>
                <a:ea typeface="Cambria Math" pitchFamily="18" charset="0"/>
              </a:rPr>
              <a:t>4. Диагностический материал по данным темам поможет учителям в оценке знаний учащихся.</a:t>
            </a:r>
          </a:p>
          <a:p>
            <a:pPr>
              <a:buNone/>
            </a:pPr>
            <a:r>
              <a:rPr lang="ru-RU" sz="3000" dirty="0">
                <a:latin typeface="Cambria Math" pitchFamily="18" charset="0"/>
                <a:ea typeface="Cambria Math" pitchFamily="18" charset="0"/>
              </a:rPr>
              <a:t>5. Учащиеся с помощью представленных диагностических материалов могут проверить свои знания и провести самооценку.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14393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Технологическая карта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1. Ф.И.О. учителя:  </a:t>
            </a:r>
            <a:r>
              <a:rPr lang="ru-RU" b="1" dirty="0" err="1" smtClean="0"/>
              <a:t>Сугак</a:t>
            </a:r>
            <a:r>
              <a:rPr lang="ru-RU" b="1" dirty="0" smtClean="0"/>
              <a:t> Ольги Владимировн</a:t>
            </a:r>
            <a:r>
              <a:rPr lang="ru-RU" dirty="0" smtClean="0"/>
              <a:t>ы</a:t>
            </a:r>
          </a:p>
          <a:p>
            <a:pPr>
              <a:buNone/>
            </a:pPr>
            <a:r>
              <a:rPr lang="ru-RU" b="1" dirty="0" smtClean="0"/>
              <a:t>2.  Класс:  5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Дата:                                  Предмет   география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№ урока по расписанию: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3.  Тема урока: </a:t>
            </a:r>
            <a:r>
              <a:rPr lang="ru-RU" b="1" u="sng" dirty="0" smtClean="0">
                <a:hlinkClick r:id="rId3" action="ppaction://hlinkfile"/>
              </a:rPr>
              <a:t>Морской путь в Индию  </a:t>
            </a:r>
            <a:endParaRPr lang="ru-RU" u="sng" dirty="0" smtClean="0"/>
          </a:p>
          <a:p>
            <a:pPr>
              <a:buNone/>
            </a:pPr>
            <a:r>
              <a:rPr lang="ru-RU" b="1" dirty="0" smtClean="0"/>
              <a:t>4.  Место и роль урока в изучаемой теме: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5.  Цель урока: </a:t>
            </a:r>
            <a:r>
              <a:rPr lang="ru-RU" dirty="0" smtClean="0"/>
              <a:t>Сформировать знания и представления о том как был найден морской путь в Индию, какую роль  в этом сыграли Генрих мореплаватель,  </a:t>
            </a:r>
            <a:r>
              <a:rPr lang="ru-RU" dirty="0" err="1" smtClean="0"/>
              <a:t>Б.Диаш</a:t>
            </a:r>
            <a:r>
              <a:rPr lang="ru-RU" dirty="0" smtClean="0"/>
              <a:t> и </a:t>
            </a:r>
            <a:r>
              <a:rPr lang="ru-RU" dirty="0" err="1" smtClean="0"/>
              <a:t>Васко-да-Гама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/>
          </a:bodyPr>
          <a:lstStyle/>
          <a:p>
            <a:r>
              <a:rPr lang="ru-RU" sz="2700" dirty="0" smtClean="0"/>
              <a:t>Учащимся раздаются листочки. Ребята складывают листочки два раза. У получившегося прямоугольника загибают уголок, затем разворачивают. Получается листочек поделен на четыре части, а в центре ромбовидный квадрат.(развивается моторика рук). В центре квадрата записывается тема предыдущего урока: «Хождение за три моря». В каждой части листочка пишется по одному (или два) вопросу. </a:t>
            </a:r>
            <a:endParaRPr lang="ru-RU" sz="27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00198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На этапе актуализация опорных знаний применена технология сингапурской системы  - модель </a:t>
            </a:r>
            <a:r>
              <a:rPr lang="ru-RU" sz="3000" dirty="0" err="1" smtClean="0"/>
              <a:t>Фрейера</a:t>
            </a:r>
            <a:endParaRPr lang="ru-RU" sz="3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3" action="ppaction://hlinkfile"/>
              </a:rPr>
              <a:t>Модель </a:t>
            </a:r>
            <a:r>
              <a:rPr lang="ru-RU" u="sng" dirty="0" err="1" smtClean="0">
                <a:hlinkClick r:id="rId3" action="ppaction://hlinkfile"/>
              </a:rPr>
              <a:t>Фрейера</a:t>
            </a:r>
            <a:r>
              <a:rPr lang="ru-RU" u="sng" dirty="0" smtClean="0">
                <a:hlinkClick r:id="rId3" action="ppaction://hlinkfile"/>
              </a:rPr>
              <a:t> </a:t>
            </a:r>
            <a:r>
              <a:rPr lang="ru-RU" dirty="0" smtClean="0"/>
              <a:t>– обучающая структура, помогающая учащимся глубоко понять и осознать изучаемые понятия и концепции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Технологическая карта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b="1" dirty="0" smtClean="0"/>
              <a:t>Ф.И.О.  Долгова Татьяна Валерьевна</a:t>
            </a:r>
            <a:endParaRPr lang="ru-RU" dirty="0" smtClean="0"/>
          </a:p>
          <a:p>
            <a:r>
              <a:rPr lang="ru-RU" b="1" dirty="0" smtClean="0"/>
              <a:t>Предмет: география</a:t>
            </a:r>
            <a:endParaRPr lang="ru-RU" dirty="0" smtClean="0"/>
          </a:p>
          <a:p>
            <a:r>
              <a:rPr lang="ru-RU" b="1" dirty="0" smtClean="0"/>
              <a:t>Класс: 7</a:t>
            </a:r>
          </a:p>
          <a:p>
            <a:r>
              <a:rPr lang="ru-RU" b="1" dirty="0" smtClean="0"/>
              <a:t>Тема: </a:t>
            </a:r>
            <a:r>
              <a:rPr lang="ru-RU" b="1" u="sng" dirty="0" smtClean="0">
                <a:hlinkClick r:id="rId3" action="ppaction://hlinkfile"/>
              </a:rPr>
              <a:t>Природные зоны мира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Актуальность применения групповых технологий формируют </a:t>
            </a:r>
            <a:r>
              <a:rPr lang="ru-RU" sz="3200" b="1" dirty="0" err="1" smtClean="0">
                <a:latin typeface="Cambria Math" pitchFamily="18" charset="0"/>
                <a:ea typeface="Cambria Math" pitchFamily="18" charset="0"/>
              </a:rPr>
              <a:t>общеучебные</a:t>
            </a:r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 (</a:t>
            </a:r>
            <a:r>
              <a:rPr lang="ru-RU" sz="3200" b="1" dirty="0" err="1" smtClean="0">
                <a:latin typeface="Cambria Math" pitchFamily="18" charset="0"/>
                <a:ea typeface="Cambria Math" pitchFamily="18" charset="0"/>
              </a:rPr>
              <a:t>метапредметные</a:t>
            </a:r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) навыки</a:t>
            </a:r>
            <a:endParaRPr lang="ru-RU" sz="32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dirty="0" smtClean="0"/>
              <a:t>Интеллектуальные умения (добывать, отрабатывать, преобразовывать информацию)</a:t>
            </a:r>
          </a:p>
          <a:p>
            <a:r>
              <a:rPr lang="ru-RU" dirty="0" smtClean="0"/>
              <a:t>Коммуникативные умения (донести свою позицию до других, понять позицию др. учащихся для того, чтобы выполнить общую работу)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Технологическая карта урока, реализующая формирование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Предмет</a:t>
            </a:r>
            <a:r>
              <a:rPr lang="ru-RU" b="1" dirty="0"/>
              <a:t>: география</a:t>
            </a:r>
            <a:endParaRPr lang="ru-RU" dirty="0"/>
          </a:p>
          <a:p>
            <a:r>
              <a:rPr lang="ru-RU" b="1" dirty="0"/>
              <a:t>Класс: 5</a:t>
            </a:r>
            <a:endParaRPr lang="ru-RU" dirty="0"/>
          </a:p>
          <a:p>
            <a:r>
              <a:rPr lang="ru-RU" b="1" dirty="0"/>
              <a:t>Автор: </a:t>
            </a:r>
            <a:r>
              <a:rPr lang="ru-RU" b="1" dirty="0" err="1"/>
              <a:t>Кашинцева</a:t>
            </a:r>
            <a:r>
              <a:rPr lang="ru-RU" b="1" dirty="0"/>
              <a:t> Е.А.</a:t>
            </a:r>
            <a:endParaRPr lang="ru-RU" dirty="0"/>
          </a:p>
          <a:p>
            <a:r>
              <a:rPr lang="ru-RU" b="1" dirty="0"/>
              <a:t>Тема урока: </a:t>
            </a:r>
            <a:r>
              <a:rPr lang="ru-RU" b="1" u="sng" dirty="0">
                <a:hlinkClick r:id="rId3" action="ppaction://hlinkfile"/>
              </a:rPr>
              <a:t>Путь в Индию</a:t>
            </a:r>
            <a:r>
              <a:rPr lang="ru-RU" b="1" u="sng" dirty="0"/>
              <a:t>.</a:t>
            </a:r>
            <a:endParaRPr lang="ru-RU" u="sng" dirty="0"/>
          </a:p>
          <a:p>
            <a:r>
              <a:rPr lang="ru-RU" b="1" dirty="0"/>
              <a:t>Тип урока: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8581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atin typeface="Cambria Math" pitchFamily="18" charset="0"/>
                <a:ea typeface="Cambria Math" pitchFamily="18" charset="0"/>
              </a:rPr>
              <a:t>Актуализация и пробное учебное действие.</a:t>
            </a:r>
            <a:endParaRPr lang="ru-RU" sz="3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62500" lnSpcReduction="20000"/>
          </a:bodyPr>
          <a:lstStyle/>
          <a:p>
            <a:r>
              <a:rPr lang="ru-RU" sz="3700" dirty="0" smtClean="0"/>
              <a:t>На данном этапе организуется подготовка и мотивация учащихся к надлежащему самостоятельному выполнению пробного учебного действия, его осуществление и фиксация индивидуального затруднения.</a:t>
            </a:r>
          </a:p>
          <a:p>
            <a:r>
              <a:rPr lang="ru-RU" sz="3700" dirty="0" smtClean="0"/>
              <a:t>Соответственно, данный этап предполагает:</a:t>
            </a:r>
          </a:p>
          <a:p>
            <a:r>
              <a:rPr lang="ru-RU" sz="3700" dirty="0" smtClean="0"/>
              <a:t>1) актуализацию изученных способов действий, достаточных для построения нового знания, их обобщение и знаковую фиксацию;</a:t>
            </a:r>
            <a:br>
              <a:rPr lang="ru-RU" sz="3700" dirty="0" smtClean="0"/>
            </a:br>
            <a:r>
              <a:rPr lang="ru-RU" sz="3700" dirty="0" smtClean="0"/>
              <a:t>2) актуализацию соответствующих мыслительных операций и познавательных процессов;</a:t>
            </a:r>
            <a:br>
              <a:rPr lang="ru-RU" sz="3700" dirty="0" smtClean="0"/>
            </a:br>
            <a:r>
              <a:rPr lang="ru-RU" sz="3700" dirty="0" smtClean="0"/>
              <a:t>3) мотивацию к пробному учебному действию (“надо” - “могу” - “хочу”) и его самостоятельное осуществление;</a:t>
            </a:r>
            <a:br>
              <a:rPr lang="ru-RU" sz="3700" dirty="0" smtClean="0"/>
            </a:br>
            <a:r>
              <a:rPr lang="ru-RU" sz="3700" dirty="0" smtClean="0"/>
              <a:t>4) фиксацию индивидуальных затруднений в выполнении пробного учебного действия или его обосновании.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35719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u="sng" dirty="0" smtClean="0">
                <a:latin typeface="Cambria Math" pitchFamily="18" charset="0"/>
                <a:ea typeface="Cambria Math" pitchFamily="18" charset="0"/>
              </a:rPr>
              <a:t>Авторы</a:t>
            </a:r>
            <a:r>
              <a:rPr lang="ru-RU" sz="2700" b="1" u="sng" dirty="0" smtClean="0"/>
              <a:t> </a:t>
            </a:r>
            <a:r>
              <a:rPr lang="ru-RU" sz="2700" b="1" u="sng" dirty="0" smtClean="0"/>
              <a:t>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972452" cy="4714908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ДолговаТ.В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. – школа № 34, г. Казань, (</a:t>
            </a:r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высш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. кв. кат.);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Кашинцева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Е.А – гимназия № 3, г. Зеленодольск, (</a:t>
            </a:r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высш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кв. кат.);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Кутуева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А.О. – лицей № 145;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9600" b="1" dirty="0" err="1" smtClean="0">
                <a:latin typeface="Cambria Math" pitchFamily="18" charset="0"/>
                <a:ea typeface="Cambria Math" pitchFamily="18" charset="0"/>
              </a:rPr>
              <a:t>Сугак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О.В. – гимназия № 40, г Казань, (1 кв. кат.);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 Хасанова Г.Р. – МБОУ «Школа № 161», (1 кв. кат.).</a:t>
            </a:r>
          </a:p>
          <a:p>
            <a:pPr>
              <a:buNone/>
            </a:pPr>
            <a:endParaRPr lang="ru-RU" sz="9600" b="1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9600" b="1" u="sng" dirty="0" smtClean="0">
                <a:latin typeface="Cambria Math" pitchFamily="18" charset="0"/>
                <a:ea typeface="Cambria Math" pitchFamily="18" charset="0"/>
              </a:rPr>
              <a:t>Куратор: 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Вологодская О.В.</a:t>
            </a:r>
          </a:p>
          <a:p>
            <a:pPr>
              <a:buNone/>
            </a:pP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pPr algn="r">
              <a:buNone/>
            </a:pP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Проект допущен к защите: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pPr algn="r">
              <a:buNone/>
            </a:pPr>
            <a:r>
              <a:rPr lang="ru-RU" sz="9600" dirty="0" smtClean="0"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12» февраля 2016 г.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pPr algn="r">
              <a:buNone/>
            </a:pP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 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pPr algn="ctr">
              <a:buNone/>
            </a:pPr>
            <a:r>
              <a:rPr lang="ru-RU" sz="9600" b="1" dirty="0" smtClean="0">
                <a:latin typeface="Cambria Math" pitchFamily="18" charset="0"/>
                <a:ea typeface="Cambria Math" pitchFamily="18" charset="0"/>
              </a:rPr>
              <a:t>Казань, 2016</a:t>
            </a:r>
            <a:endParaRPr lang="ru-RU" sz="9600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ru-RU" dirty="0" smtClean="0"/>
              <a:t>Оценочные умения (оценивать жизненную ситуацию, объяснять свою позицию, самоопределяться в системе ценностей)</a:t>
            </a:r>
          </a:p>
          <a:p>
            <a:r>
              <a:rPr lang="ru-RU" dirty="0" smtClean="0"/>
              <a:t>Организационные умения (формулировать цель, составлять план действий, действия по реализации плана, оценка действий)</a:t>
            </a:r>
          </a:p>
          <a:p>
            <a:r>
              <a:rPr lang="ru-RU" dirty="0" smtClean="0"/>
              <a:t>Активное включение каждого ученика  в процесс усвоения учебного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Технологическая карта урока.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1. Ф.И.О.:  </a:t>
            </a:r>
            <a:r>
              <a:rPr lang="ru-RU" b="1" dirty="0" err="1" smtClean="0"/>
              <a:t>Кутуева</a:t>
            </a:r>
            <a:r>
              <a:rPr lang="ru-RU" b="1" dirty="0" smtClean="0"/>
              <a:t> </a:t>
            </a:r>
            <a:r>
              <a:rPr lang="ru-RU" b="1" dirty="0" err="1" smtClean="0"/>
              <a:t>Аделина</a:t>
            </a:r>
            <a:r>
              <a:rPr lang="ru-RU" b="1" dirty="0" smtClean="0"/>
              <a:t> Олеговна</a:t>
            </a:r>
            <a:endParaRPr lang="ru-RU" dirty="0" smtClean="0"/>
          </a:p>
          <a:p>
            <a:r>
              <a:rPr lang="ru-RU" b="1" dirty="0" smtClean="0"/>
              <a:t>2. Класс: 7    Дата   21.01.2016    </a:t>
            </a:r>
          </a:p>
          <a:p>
            <a:r>
              <a:rPr lang="ru-RU" b="1" dirty="0" smtClean="0"/>
              <a:t> Предмет       география       № урока по расписанию: 1</a:t>
            </a:r>
            <a:endParaRPr lang="ru-RU" dirty="0" smtClean="0"/>
          </a:p>
          <a:p>
            <a:r>
              <a:rPr lang="ru-RU" b="1" dirty="0" smtClean="0"/>
              <a:t> 3. Тема урока:   </a:t>
            </a:r>
            <a:r>
              <a:rPr lang="ru-RU" b="1" u="sng" dirty="0" smtClean="0">
                <a:hlinkClick r:id="rId3" action="ppaction://hlinkfile"/>
              </a:rPr>
              <a:t> «Австралия. Физико-географическое  положение.  История исследования»</a:t>
            </a:r>
            <a:endParaRPr lang="ru-RU" u="sng" dirty="0" smtClean="0"/>
          </a:p>
          <a:p>
            <a:r>
              <a:rPr lang="ru-RU" b="1" dirty="0" smtClean="0"/>
              <a:t>4. Цель урока: Изучить физико-географическое положение материка по плану.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Самостоятельная работа с самопроверкой по эталону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При проведении данного этапа используется индивидуальная форма работы: учащиеся самостоятельно выполняют задания нового типа и осуществляют их самопроверку, пошагово сравнивая с эталоном. В завершение организуется исполнительская рефлексия хода реализации построенного проекта учебных действий и контрольных процедур.</a:t>
            </a:r>
          </a:p>
          <a:p>
            <a:r>
              <a:rPr lang="ru-RU" dirty="0" smtClean="0"/>
              <a:t>Эмоциональная направленность этапа состоит в организации, по возможности, для каждого ученика ситуации успеха, мотивирующей его к включению в дальнейшую познавательную деятельность.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Технологическая карта урока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Ф.И.О учителя: Хасанова Г. </a:t>
            </a:r>
            <a:endParaRPr lang="ru-RU" dirty="0" smtClean="0"/>
          </a:p>
          <a:p>
            <a:r>
              <a:rPr lang="ru-RU" b="1" dirty="0" smtClean="0"/>
              <a:t>Класс: 5</a:t>
            </a:r>
            <a:endParaRPr lang="ru-RU" dirty="0" smtClean="0"/>
          </a:p>
          <a:p>
            <a:r>
              <a:rPr lang="ru-RU" b="1" dirty="0" smtClean="0"/>
              <a:t>Тема: </a:t>
            </a:r>
            <a:r>
              <a:rPr lang="ru-RU" b="1" u="sng" dirty="0" smtClean="0">
                <a:hlinkClick r:id="rId3" action="ppaction://hlinkfile"/>
              </a:rPr>
              <a:t>Форма и размеры Земли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Создание учителем такой учебной ситуации, которая вызвала бы у учащихся потребность, желание узнать эти сведения и, научиться ими пользоваться. Постепенно становятся аксиомой слова Г.А. </a:t>
            </a:r>
            <a:r>
              <a:rPr lang="ru-RU" dirty="0" err="1" smtClean="0"/>
              <a:t>Цукерман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     «Прежде чем вводить новое знание, надо создать ситуацию… необходимости его появления». Предлагаются наиболее распространённые приёмы создания проблемной ситуации:</a:t>
            </a:r>
          </a:p>
          <a:p>
            <a:r>
              <a:rPr lang="ru-RU" dirty="0" smtClean="0"/>
              <a:t>подведение учащихся к противоречию и предложение им самим найти способ его разрешения;</a:t>
            </a:r>
          </a:p>
          <a:p>
            <a:r>
              <a:rPr lang="ru-RU" dirty="0" smtClean="0"/>
              <a:t>изложение различных точек зрения на один и тот же вопрос;</a:t>
            </a:r>
          </a:p>
          <a:p>
            <a:r>
              <a:rPr lang="ru-RU" dirty="0" smtClean="0"/>
              <a:t>сравнения, обобщения, сопоставления фактов, для объяснения которых нужны новые сведения;</a:t>
            </a:r>
          </a:p>
          <a:p>
            <a:r>
              <a:rPr lang="ru-RU" dirty="0" smtClean="0"/>
              <a:t>задания, для выполнения которых </a:t>
            </a:r>
            <a:r>
              <a:rPr lang="ru-RU" smtClean="0"/>
              <a:t>недостаёт знаний.</a:t>
            </a:r>
            <a:endParaRPr lang="ru-RU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28803"/>
            <a:ext cx="8228160" cy="1219809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>
                <a:solidFill>
                  <a:srgbClr val="0000FF"/>
                </a:solidFill>
                <a:latin typeface="Officina Serif ITC TT" pitchFamily="16" charset="0"/>
              </a:rPr>
              <a:t>Определите зашифрованные географические объекты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942880" y="1215488"/>
            <a:ext cx="3114720" cy="4624326"/>
          </a:xfrm>
          <a:prstGeom prst="rect">
            <a:avLst/>
          </a:prstGeom>
          <a:noFill/>
          <a:ln/>
        </p:spPr>
        <p:txBody>
          <a:bodyPr lIns="0" tIns="19201" rIns="0" bIns="0" anchor="ctr">
            <a:normAutofit fontScale="92500" lnSpcReduction="20000"/>
          </a:bodyPr>
          <a:lstStyle/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1.Залив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2.Море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3.Крайняя точка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4.Залив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5.Крайняя точка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6.Залив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7.Риф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8.Пролив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9.Крайняя точка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10.Море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11.Крайняя точка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12.Пролив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13.Крайняя точка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14.Море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15.Море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5840" y="1371024"/>
            <a:ext cx="5702400" cy="542072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8641" y="2089660"/>
            <a:ext cx="26064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5360" y="5616590"/>
            <a:ext cx="442080" cy="36435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5840" y="3946014"/>
            <a:ext cx="377280" cy="36435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280" y="2024853"/>
            <a:ext cx="131040" cy="23330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82240" y="4114512"/>
            <a:ext cx="253440" cy="24050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47361" y="4768341"/>
            <a:ext cx="31248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3681" y="5828293"/>
            <a:ext cx="246240" cy="24626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32641" y="2285520"/>
            <a:ext cx="30960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76161" y="1633132"/>
            <a:ext cx="260640" cy="3269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76960" y="1441592"/>
            <a:ext cx="328320" cy="32115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05761" y="5747644"/>
            <a:ext cx="300960" cy="22754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05761" y="6335226"/>
            <a:ext cx="318240" cy="32547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71521" y="1386867"/>
            <a:ext cx="324000" cy="37587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40161" y="1637452"/>
            <a:ext cx="375840" cy="32259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245120" y="1371024"/>
            <a:ext cx="339840" cy="3269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64807"/>
            <a:ext cx="8228160" cy="1144920"/>
          </a:xfrm>
          <a:ln/>
        </p:spPr>
        <p:txBody>
          <a:bodyPr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>
                <a:solidFill>
                  <a:srgbClr val="0000FF"/>
                </a:solidFill>
                <a:latin typeface="Officina Serif ITC TT" pitchFamily="16" charset="0"/>
              </a:rPr>
              <a:t>Проверь себя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963040" y="1271655"/>
            <a:ext cx="3114720" cy="4932517"/>
          </a:xfrm>
          <a:prstGeom prst="rect">
            <a:avLst/>
          </a:prstGeom>
          <a:noFill/>
          <a:ln/>
        </p:spPr>
        <p:txBody>
          <a:bodyPr lIns="0" tIns="19201" rIns="0" bIns="0" anchor="ctr">
            <a:normAutofit fontScale="92500" lnSpcReduction="20000"/>
          </a:bodyPr>
          <a:lstStyle/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1.Карпентария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2.Тасманово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3.Стип-Пойнт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4.Жозеф-Бонапарт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5.Байрон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6.Большой Австралийский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7.Большой барьерный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8.Бассов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9.Йорк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10.Тиморское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11.Саут-Ист-Пойнт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12.Торресов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13.Саут-Ист-Кейп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14.Арафурское</a:t>
            </a:r>
          </a:p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200" dirty="0">
                <a:solidFill>
                  <a:srgbClr val="0000FF"/>
                </a:solidFill>
              </a:rPr>
              <a:t>15.Коралловое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5840" y="1371024"/>
            <a:ext cx="5702400" cy="542072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8641" y="2089660"/>
            <a:ext cx="26064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5360" y="5616590"/>
            <a:ext cx="442080" cy="36435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5840" y="3946014"/>
            <a:ext cx="377280" cy="36435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280" y="2024853"/>
            <a:ext cx="131040" cy="23330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82240" y="4114512"/>
            <a:ext cx="253440" cy="24050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47361" y="4768341"/>
            <a:ext cx="31248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3681" y="5828293"/>
            <a:ext cx="246240" cy="24626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32641" y="2285520"/>
            <a:ext cx="309600" cy="32691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76161" y="1633132"/>
            <a:ext cx="260640" cy="3269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76960" y="1441592"/>
            <a:ext cx="328320" cy="32115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05761" y="5747644"/>
            <a:ext cx="300960" cy="22754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05761" y="6335226"/>
            <a:ext cx="318240" cy="32547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71521" y="1386867"/>
            <a:ext cx="324000" cy="37587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40161" y="1637452"/>
            <a:ext cx="375840" cy="32259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245120" y="1371024"/>
            <a:ext cx="339840" cy="32691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8160" cy="1144921"/>
          </a:xfrm>
          <a:ln/>
        </p:spPr>
        <p:txBody>
          <a:bodyPr tIns="35203">
            <a:normAutofit fontScale="90000"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/>
              <a:t>Определите координаты крайних точек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4080" y="1418550"/>
            <a:ext cx="5932800" cy="519318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560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8160" cy="1144921"/>
          </a:xfrm>
          <a:ln/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/>
              <a:t>Проверь себя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641" y="1404148"/>
            <a:ext cx="4505760" cy="519318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3680" y="1064273"/>
            <a:ext cx="4164480" cy="553306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Эльдар\Pictures\горы\image.jpg2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215370" cy="5840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Цель проекта: </a:t>
            </a:r>
          </a:p>
          <a:p>
            <a:pPr algn="just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Разработка комплекта  технологических карт и дидактических материалов для уроков географии 5-7 классов, направленных на реализацию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системно-деятельностного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подхода на разных этапах изучения учебного материала.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714356"/>
            <a:ext cx="59521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1. Цель  и задачи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2. 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1.   Познакомиться с теорией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системно-деятельностного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подхода.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2. Разработать технологические карты с применением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системно-деятельностного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подхода.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3.  Разработать дидактический материал к урокам географии в рамках диагностики усвоения знаний с применением </a:t>
            </a:r>
            <a:r>
              <a:rPr lang="ru-RU" dirty="0" err="1">
                <a:latin typeface="Cambria Math" pitchFamily="18" charset="0"/>
                <a:ea typeface="Cambria Math" pitchFamily="18" charset="0"/>
              </a:rPr>
              <a:t>системно-деятельностного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 подхода.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4.  Рассмотреть использование технологических карт на разных этапах урока.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5.   Обобщить материалы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Анализ ситуации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ru-RU" dirty="0" err="1" smtClean="0"/>
              <a:t>Системно-деятельностный</a:t>
            </a:r>
            <a:r>
              <a:rPr lang="ru-RU" dirty="0" smtClean="0"/>
              <a:t> подход является инновационной технологией в рамках введения ФГОС в школе. Он позволяет развить коммуникативные компетенции учащихся. На разных этапах урока этот метод помогает учащимся быть активными. Мы предлагаем комплект технологических карт для 5-7 классов по отдельным темам, в которых этот метод представлен.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Актуальность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как научить ученика учиться,</a:t>
            </a:r>
          </a:p>
          <a:p>
            <a:r>
              <a:rPr lang="ru-RU" dirty="0" smtClean="0"/>
              <a:t>как обеспечить успешность каждого учащегося в обучении,</a:t>
            </a:r>
          </a:p>
          <a:p>
            <a:r>
              <a:rPr lang="ru-RU" dirty="0" smtClean="0"/>
              <a:t>как сохранить и укрепить здоровье ребенка при организации его учебной деятельности,</a:t>
            </a:r>
          </a:p>
          <a:p>
            <a:r>
              <a:rPr lang="ru-RU" dirty="0" smtClean="0"/>
              <a:t>каким образом обеспечить не механическое усвоение суммы знаний, а прежде всего приобретение каждым учащимся в ходе учебных занятий социального опыта,</a:t>
            </a:r>
          </a:p>
          <a:p>
            <a:r>
              <a:rPr lang="ru-RU" dirty="0" smtClean="0"/>
              <a:t>как содействовать выравниванию знаний и умений учащихся.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5. </a:t>
            </a:r>
            <a:r>
              <a:rPr lang="ru-RU" b="1" dirty="0"/>
              <a:t>Целевая группа проекта: </a:t>
            </a:r>
            <a:endParaRPr lang="ru-RU" dirty="0"/>
          </a:p>
          <a:p>
            <a:pPr>
              <a:buNone/>
            </a:pPr>
            <a:r>
              <a:rPr lang="ru-RU" dirty="0" smtClean="0"/>
              <a:t>   Учителя </a:t>
            </a:r>
            <a:r>
              <a:rPr lang="ru-RU" dirty="0"/>
              <a:t>географии, преподающие в новых условиях ФГОС.</a:t>
            </a:r>
          </a:p>
          <a:p>
            <a:r>
              <a:rPr lang="ru-RU" b="1" dirty="0" smtClean="0"/>
              <a:t>6. </a:t>
            </a:r>
            <a:r>
              <a:rPr lang="ru-RU" b="1" dirty="0"/>
              <a:t>Объект исследования: </a:t>
            </a:r>
            <a:endParaRPr lang="ru-RU" dirty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err="1" smtClean="0"/>
              <a:t>Системно-деятельностный</a:t>
            </a:r>
            <a:r>
              <a:rPr lang="ru-RU" dirty="0" smtClean="0"/>
              <a:t> </a:t>
            </a:r>
            <a:r>
              <a:rPr lang="ru-RU" dirty="0"/>
              <a:t>подход в изучении географии посредством современных образовательных технологий.</a:t>
            </a:r>
          </a:p>
          <a:p>
            <a:r>
              <a:rPr lang="ru-RU" b="1" dirty="0" smtClean="0"/>
              <a:t>7.Предмет </a:t>
            </a:r>
            <a:r>
              <a:rPr lang="ru-RU" b="1" dirty="0"/>
              <a:t>исследования</a:t>
            </a:r>
            <a:r>
              <a:rPr lang="ru-RU" b="1" dirty="0" smtClean="0"/>
              <a:t>: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dirty="0"/>
              <a:t>технологические карты  уроков географии 5-7 классов.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857388"/>
          </a:xfrm>
        </p:spPr>
        <p:txBody>
          <a:bodyPr>
            <a:noAutofit/>
          </a:bodyPr>
          <a:lstStyle/>
          <a:p>
            <a:pPr algn="just"/>
            <a:r>
              <a:rPr lang="ru-RU" sz="2400" dirty="0" err="1" smtClean="0"/>
              <a:t>Системно-деятельностный</a:t>
            </a:r>
            <a:r>
              <a:rPr lang="ru-RU" sz="2400" dirty="0" smtClean="0"/>
              <a:t> подход – методологическая основа стандартов общего образования нового поколения. Реализация технологии </a:t>
            </a:r>
            <a:r>
              <a:rPr lang="ru-RU" sz="2400" dirty="0" err="1" smtClean="0"/>
              <a:t>деятельностного</a:t>
            </a:r>
            <a:r>
              <a:rPr lang="ru-RU" sz="2400" dirty="0" smtClean="0"/>
              <a:t> метода в практическом преподавании обеспечивается системой дидактических принципов: </a:t>
            </a:r>
            <a:endParaRPr lang="ru-RU" sz="22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3500462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Принцип деятельности</a:t>
            </a:r>
          </a:p>
          <a:p>
            <a:r>
              <a:rPr lang="ru-RU" sz="2400" dirty="0" smtClean="0"/>
              <a:t>Принцип непрерывности</a:t>
            </a:r>
          </a:p>
          <a:p>
            <a:r>
              <a:rPr lang="ru-RU" sz="2400" dirty="0" smtClean="0"/>
              <a:t>Принцип психологической комфортности</a:t>
            </a:r>
          </a:p>
          <a:p>
            <a:r>
              <a:rPr lang="ru-RU" sz="2400" dirty="0" smtClean="0"/>
              <a:t>Принцип вариативности</a:t>
            </a:r>
          </a:p>
          <a:p>
            <a:r>
              <a:rPr lang="ru-RU" sz="2400" dirty="0" smtClean="0"/>
              <a:t>Принцип целостного представления о мире</a:t>
            </a:r>
          </a:p>
          <a:p>
            <a:r>
              <a:rPr lang="ru-RU" sz="2400" dirty="0" smtClean="0"/>
              <a:t>Принцип минимакса</a:t>
            </a:r>
          </a:p>
          <a:p>
            <a:r>
              <a:rPr lang="ru-RU" sz="2400" dirty="0" smtClean="0"/>
              <a:t>Принцип творчества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56652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 8. </a:t>
            </a: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Проектное решение (основные идеи проекта, отражающие его новизну)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Данный проект помогает учителю реализовать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системно-деятельностный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подход как инновационную технологию в рамках ФГОС.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1076</Words>
  <Application>Microsoft Office PowerPoint</Application>
  <PresentationFormat>Экран (4:3)</PresentationFormat>
  <Paragraphs>146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Системно-деятельностный подход в изучении географии посредством современных образовательных технологий</vt:lpstr>
      <vt:lpstr> Авторы проекта: </vt:lpstr>
      <vt:lpstr> </vt:lpstr>
      <vt:lpstr>2. Задачи проекта</vt:lpstr>
      <vt:lpstr>3. Анализ ситуации   </vt:lpstr>
      <vt:lpstr>4. Актуальность проекта </vt:lpstr>
      <vt:lpstr>Слайд 7</vt:lpstr>
      <vt:lpstr>Системно-деятельностный подход – методологическая основа стандартов общего образования нового поколения. Реализация технологии деятельностного метода в практическом преподавании обеспечивается системой дидактических принципов: </vt:lpstr>
      <vt:lpstr>   8. Проектное решение (основные идеи проекта, отражающие его новизну)   </vt:lpstr>
      <vt:lpstr>9. Ожидаемые результаты реализации проекта</vt:lpstr>
      <vt:lpstr>Слайд 11</vt:lpstr>
      <vt:lpstr>Слайд 12</vt:lpstr>
      <vt:lpstr>Технологическая карта урока.</vt:lpstr>
      <vt:lpstr>На этапе актуализация опорных знаний применена технология сингапурской системы  - модель Фрейера</vt:lpstr>
      <vt:lpstr>Слайд 15</vt:lpstr>
      <vt:lpstr>Технологическая карта урока </vt:lpstr>
      <vt:lpstr>Актуальность применения групповых технологий формируют общеучебные (метапредметные) навыки</vt:lpstr>
      <vt:lpstr>Технологическая карта урока, реализующая формирование УУД</vt:lpstr>
      <vt:lpstr>Актуализация и пробное учебное действие.</vt:lpstr>
      <vt:lpstr>Слайд 20</vt:lpstr>
      <vt:lpstr>Технологическая карта урока. </vt:lpstr>
      <vt:lpstr>Самостоятельная работа с самопроверкой по эталону</vt:lpstr>
      <vt:lpstr>Технологическая карта урока </vt:lpstr>
      <vt:lpstr>Слайд 24</vt:lpstr>
      <vt:lpstr>Определите зашифрованные географические объекты</vt:lpstr>
      <vt:lpstr>Проверь себя</vt:lpstr>
      <vt:lpstr>Определите координаты крайних точек</vt:lpstr>
      <vt:lpstr>Проверь себя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системно-деятельностного подхода в изучении предметов ЕМЦ</dc:title>
  <dc:creator>Эльдар</dc:creator>
  <cp:lastModifiedBy>Эльдар</cp:lastModifiedBy>
  <cp:revision>33</cp:revision>
  <dcterms:created xsi:type="dcterms:W3CDTF">2016-02-06T14:10:09Z</dcterms:created>
  <dcterms:modified xsi:type="dcterms:W3CDTF">2016-02-08T16:42:13Z</dcterms:modified>
</cp:coreProperties>
</file>